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  <p:sldMasterId id="2147483677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794500" cy="99187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228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685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1143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1600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6F5E"/>
    <a:srgbClr val="76807A"/>
    <a:srgbClr val="44AAC6"/>
    <a:srgbClr val="FAB417"/>
    <a:srgbClr val="FEDB00"/>
    <a:srgbClr val="DC4A1A"/>
    <a:srgbClr val="FF571E"/>
    <a:srgbClr val="7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E22FB0-5332-7146-A64A-8CB0B3E203D7}" v="11" dt="2024-09-05T11:27:31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5" autoAdjust="0"/>
    <p:restoredTop sz="90476" autoAdjust="0"/>
  </p:normalViewPr>
  <p:slideViewPr>
    <p:cSldViewPr>
      <p:cViewPr varScale="1">
        <p:scale>
          <a:sx n="100" d="100"/>
          <a:sy n="100" d="100"/>
        </p:scale>
        <p:origin x="184" y="4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67945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Verdana" charset="0"/>
              </a:defRPr>
            </a:lvl1pPr>
          </a:lstStyle>
          <a:p>
            <a:r>
              <a:rPr lang="en-GB"/>
              <a:t>Objects First with Java</a:t>
            </a:r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3400"/>
            <a:ext cx="56626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Verdana" charset="0"/>
              </a:defRPr>
            </a:lvl1pPr>
          </a:lstStyle>
          <a:p>
            <a:r>
              <a:rPr lang="en-GB"/>
              <a:t>© David J. Barnes and Michael Kölling</a:t>
            </a:r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888038" y="9423400"/>
            <a:ext cx="906462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Verdana" charset="0"/>
              </a:defRPr>
            </a:lvl1pPr>
          </a:lstStyle>
          <a:p>
            <a:fld id="{32B814F2-6A22-3E44-BBFF-CDE52D63B10D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6651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en-GB"/>
              <a:t>Objects First with Java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GB"/>
          </a:p>
        </p:txBody>
      </p:sp>
      <p:sp>
        <p:nvSpPr>
          <p:cNvPr id="675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" y="744538"/>
            <a:ext cx="6610350" cy="37195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1700"/>
            <a:ext cx="4981575" cy="446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3400"/>
            <a:ext cx="2944813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en-GB"/>
              <a:t>© David J. Barnes and Michael Kölling</a:t>
            </a:r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3400"/>
            <a:ext cx="2944812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61378B5-1010-5B46-9011-A37414648A18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52784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GB"/>
              <a:t>Objects First with Java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GB"/>
              <a:t>© David J. Barnes and Michael Kölling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115918-0D2E-F942-83C7-F4F8E96D3F3C}" type="slidenum">
              <a:rPr lang="en-GB"/>
              <a:pPr/>
              <a:t>1</a:t>
            </a:fld>
            <a:endParaRPr lang="en-GB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" y="744538"/>
            <a:ext cx="6610350" cy="3719512"/>
          </a:xfrm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Replace this with your course title and your name/contact details.</a:t>
            </a:r>
          </a:p>
          <a:p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B96DA8DB-698C-E8BB-CD36-B364A96646CF}"/>
              </a:ext>
            </a:extLst>
          </p:cNvPr>
          <p:cNvSpPr/>
          <p:nvPr/>
        </p:nvSpPr>
        <p:spPr>
          <a:xfrm>
            <a:off x="728723" y="877418"/>
            <a:ext cx="10734555" cy="51031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863600" y="2286000"/>
            <a:ext cx="10464801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dirty="0"/>
          </a:p>
        </p:txBody>
      </p:sp>
      <p:sp>
        <p:nvSpPr>
          <p:cNvPr id="16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957115" y="3465604"/>
            <a:ext cx="10134430" cy="84638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2F446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1544" y="6360984"/>
            <a:ext cx="495649" cy="49244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706363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400"/>
            </a:lvl1pPr>
            <a:lvl2pPr>
              <a:defRPr sz="40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282805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636363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4" name="Objects First with Java - A Practical Introduction using BlueJ, © David J. Barnes, Michael Kölling"/>
          <p:cNvSpPr txBox="1"/>
          <p:nvPr/>
        </p:nvSpPr>
        <p:spPr>
          <a:xfrm>
            <a:off x="2077269" y="6495551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129778560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"/>
          <p:cNvSpPr/>
          <p:nvPr/>
        </p:nvSpPr>
        <p:spPr>
          <a:xfrm>
            <a:off x="736086" y="2635906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729736" y="2669512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4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225527519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4400" y="6450914"/>
            <a:ext cx="543739" cy="553996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000000"/>
                </a:solidFill>
                <a:latin typeface="+mn-lt"/>
                <a:ea typeface="+mn-ea"/>
                <a:cs typeface="+mn-cs"/>
                <a:sym typeface="Times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267212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0" y="2057400"/>
            <a:ext cx="10464800" cy="1143000"/>
          </a:xfrm>
        </p:spPr>
        <p:txBody>
          <a:bodyPr/>
          <a:lstStyle>
            <a:lvl1pPr>
              <a:defRPr>
                <a:solidFill>
                  <a:srgbClr val="1A3170"/>
                </a:solidFill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962400"/>
            <a:ext cx="104648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/>
            </a:lvl1pPr>
          </a:lstStyle>
          <a:p>
            <a:pPr lv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645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8F3F7D-5FD6-57EA-4762-5097FE4BCE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14265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3" name="Rectangle"/>
          <p:cNvSpPr/>
          <p:nvPr/>
        </p:nvSpPr>
        <p:spPr>
          <a:xfrm>
            <a:off x="736086" y="1770173"/>
            <a:ext cx="10734555" cy="46667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>
            <a:spAutoFit/>
          </a:bodyPr>
          <a:lstStyle>
            <a:lvl1pPr>
              <a:defRPr sz="16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1027670" y="1931087"/>
            <a:ext cx="10248026" cy="434493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normAutofit/>
          </a:bodyPr>
          <a:lstStyle>
            <a:lvl2pPr marL="1110342" indent="-653142">
              <a:defRPr sz="6400"/>
            </a:lvl2pPr>
            <a:lvl3pPr marL="1524000" indent="-609600">
              <a:defRPr sz="6400"/>
            </a:lvl3pPr>
            <a:lvl4pPr marL="2103120" indent="-731520">
              <a:defRPr sz="6400"/>
            </a:lvl4pPr>
            <a:lvl5pPr marL="2560320" indent="-731520">
              <a:defRPr sz="6400"/>
            </a:lvl5pPr>
          </a:lstStyle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 </a:t>
            </a:r>
            <a:r>
              <a:rPr dirty="0"/>
              <a:t>Five</a:t>
            </a:r>
          </a:p>
        </p:txBody>
      </p:sp>
      <p:sp>
        <p:nvSpPr>
          <p:cNvPr id="7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2813646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</p:sldLayoutIdLst>
  <p:transition spd="med"/>
  <p:hf sldNum="0" hdr="0" ftr="0" dt="0"/>
  <p:txStyles>
    <p:titleStyle>
      <a:lvl1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2286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4572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6858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9144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42900" marR="0" indent="-34290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4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1pPr>
      <a:lvl2pPr marL="667430" marR="0" indent="-43883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60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2pPr>
      <a:lvl3pPr marL="866775" marR="0" indent="-409575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3pPr>
      <a:lvl4pPr marL="1177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4pPr>
      <a:lvl5pPr marL="14058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28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5pPr>
      <a:lvl6pPr marL="16344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6pPr>
      <a:lvl7pPr marL="18630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7pPr>
      <a:lvl8pPr marL="20916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8pPr>
      <a:lvl9pPr marL="2320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228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457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685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9144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11430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1371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1600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1828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/>
          <p:cNvSpPr/>
          <p:nvPr/>
        </p:nvSpPr>
        <p:spPr>
          <a:xfrm>
            <a:off x="736086" y="404664"/>
            <a:ext cx="10734555" cy="603227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>
            <a:spAutoFit/>
          </a:bodyPr>
          <a:lstStyle>
            <a:lvl1pPr>
              <a:defRPr sz="16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  <p:extLst>
      <p:ext uri="{BB962C8B-B14F-4D97-AF65-F5344CB8AC3E}">
        <p14:creationId xmlns:p14="http://schemas.microsoft.com/office/powerpoint/2010/main" val="27181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ransition spd="med"/>
  <p:hf sldNum="0" hdr="0" ftr="0" dt="0"/>
  <p:txStyles>
    <p:titleStyle>
      <a:lvl1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2286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4572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6858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914400" algn="ctr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42900" marR="0" indent="-34290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4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1pPr>
      <a:lvl2pPr marL="667430" marR="0" indent="-43883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60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2pPr>
      <a:lvl3pPr marL="866775" marR="0" indent="-409575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3pPr>
      <a:lvl4pPr marL="1177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4pPr>
      <a:lvl5pPr marL="14058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28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5pPr>
      <a:lvl6pPr marL="16344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6pPr>
      <a:lvl7pPr marL="18630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7pPr>
      <a:lvl8pPr marL="20916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8pPr>
      <a:lvl9pPr marL="2320290" marR="0" indent="-491490" algn="l" defTabSz="914400" eaLnBrk="1" latinLnBrk="0" hangingPunct="1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228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457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685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9144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11430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13716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16002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1828800" algn="l" defTabSz="9144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Text Box 16"/>
          <p:cNvSpPr txBox="1">
            <a:spLocks noChangeArrowheads="1"/>
          </p:cNvSpPr>
          <p:nvPr/>
        </p:nvSpPr>
        <p:spPr bwMode="auto">
          <a:xfrm>
            <a:off x="9999663" y="6537326"/>
            <a:ext cx="36580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GB" sz="1000" b="0" dirty="0">
                <a:latin typeface="Trebuchet MS" charset="0"/>
              </a:rPr>
              <a:t>7.0</a:t>
            </a:r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Teamwork</a:t>
            </a:r>
            <a:endParaRPr lang="en-US" sz="4000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B1A1-C7F8-0E0E-9C43-35F290BC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DE29E-6F51-4A87-C7E6-7C2906088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repository: the central space that holds the shared project, accessible by all developers.</a:t>
            </a:r>
          </a:p>
          <a:p>
            <a:r>
              <a:rPr lang="en-US" dirty="0"/>
              <a:t>primary version: the copy of the project in the shared repository.</a:t>
            </a:r>
          </a:p>
          <a:p>
            <a:r>
              <a:rPr lang="en-US" dirty="0"/>
              <a:t>working copies: independent copies of the project in each developer's local file space.</a:t>
            </a:r>
          </a:p>
        </p:txBody>
      </p:sp>
    </p:spTree>
    <p:extLst>
      <p:ext uri="{BB962C8B-B14F-4D97-AF65-F5344CB8AC3E}">
        <p14:creationId xmlns:p14="http://schemas.microsoft.com/office/powerpoint/2010/main" val="388146988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B1A1-C7F8-0E0E-9C43-35F290BC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DE29E-6F51-4A87-C7E6-7C2906088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checkout: make a local copy of the primary version.</a:t>
            </a:r>
          </a:p>
          <a:p>
            <a:r>
              <a:rPr lang="en-US" dirty="0"/>
              <a:t>commit: copy working copy changes into the primary version.</a:t>
            </a:r>
          </a:p>
          <a:p>
            <a:r>
              <a:rPr lang="en-US" dirty="0"/>
              <a:t>update: copy recent changes from the primary version to a working version.</a:t>
            </a:r>
          </a:p>
        </p:txBody>
      </p:sp>
    </p:spTree>
    <p:extLst>
      <p:ext uri="{BB962C8B-B14F-4D97-AF65-F5344CB8AC3E}">
        <p14:creationId xmlns:p14="http://schemas.microsoft.com/office/powerpoint/2010/main" val="26171250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4B1A1-C7F8-0E0E-9C43-35F290BC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DE29E-6F51-4A87-C7E6-7C2906088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merge: integrate changes from a working copy to the primary version. This is more complex than simply replacing one file with another.</a:t>
            </a:r>
          </a:p>
          <a:p>
            <a:r>
              <a:rPr lang="en-US" dirty="0"/>
              <a:t>conflict: multiple changes to the same file that are incompatible. The conflict must be </a:t>
            </a:r>
            <a:r>
              <a:rPr lang="en-US" i="1" dirty="0"/>
              <a:t>resolved</a:t>
            </a:r>
            <a:r>
              <a:rPr lang="en-US" dirty="0"/>
              <a:t> in some way.</a:t>
            </a:r>
          </a:p>
        </p:txBody>
      </p:sp>
    </p:spTree>
    <p:extLst>
      <p:ext uri="{BB962C8B-B14F-4D97-AF65-F5344CB8AC3E}">
        <p14:creationId xmlns:p14="http://schemas.microsoft.com/office/powerpoint/2010/main" val="28184478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6319-DC3C-339A-BA62-4B52331B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development: solo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392D1-BFCE-4B5F-DD7D-CC34DE60CA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319" y="2348880"/>
            <a:ext cx="8823361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8120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6319-DC3C-339A-BA62-4B52331B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development: team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7E5FB-6778-8A8F-A7FD-0297062FE9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272" y="1844824"/>
            <a:ext cx="8641456" cy="446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30440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0F53E-44E1-D098-6302-E3D2F82BF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and Commits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295AD7-CBA8-BE39-DA16-01BF0E2DD8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990" y="1741652"/>
            <a:ext cx="7638020" cy="471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5862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0F53E-44E1-D098-6302-E3D2F82BF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218283-B82F-915E-5611-BA09131C6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When you attempt to commit, the primary copy of the file might already have further changes since your last update.</a:t>
            </a:r>
          </a:p>
          <a:p>
            <a:r>
              <a:rPr lang="en-US" sz="3200" dirty="0"/>
              <a:t>If there is no conflict with those then the VCS will merge in your further changes.</a:t>
            </a:r>
          </a:p>
          <a:p>
            <a:r>
              <a:rPr lang="en-US" sz="3200" dirty="0"/>
              <a:t>If there is a conflict, the VCS will not update the primary copy.</a:t>
            </a:r>
          </a:p>
          <a:p>
            <a:r>
              <a:rPr lang="en-US" sz="3200" dirty="0"/>
              <a:t>update before commit to identify conflicts</a:t>
            </a:r>
          </a:p>
          <a:p>
            <a:r>
              <a:rPr lang="en-US" sz="3200" dirty="0"/>
              <a:t>Resolve conflicts and then commit.</a:t>
            </a:r>
          </a:p>
        </p:txBody>
      </p:sp>
    </p:spTree>
    <p:extLst>
      <p:ext uri="{BB962C8B-B14F-4D97-AF65-F5344CB8AC3E}">
        <p14:creationId xmlns:p14="http://schemas.microsoft.com/office/powerpoint/2010/main" val="229858247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6319-DC3C-339A-BA62-4B52331B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development: team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CB437-C86A-1333-EC5E-EE424789A2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313" y="1770441"/>
            <a:ext cx="8285374" cy="468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6653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4E77-213F-4EF7-BA8D-43224545C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Teamwork in BlueJ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2BC81-9CB9-144C-473C-3CE4F9C8E6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BlueJ has support for GIT.</a:t>
            </a:r>
          </a:p>
          <a:p>
            <a:r>
              <a:rPr lang="en-US" dirty="0"/>
              <a:t>GIT uses two levels of repositories: a local repository and a remote repository. </a:t>
            </a:r>
          </a:p>
          <a:p>
            <a:r>
              <a:rPr lang="en-US" dirty="0"/>
              <a:t>The local repository resides on your own machine.</a:t>
            </a:r>
          </a:p>
          <a:p>
            <a:r>
              <a:rPr lang="en-US" dirty="0"/>
              <a:t>The remote repository is on the shared server and holds the primary copy.</a:t>
            </a:r>
          </a:p>
        </p:txBody>
      </p:sp>
    </p:spTree>
    <p:extLst>
      <p:ext uri="{BB962C8B-B14F-4D97-AF65-F5344CB8AC3E}">
        <p14:creationId xmlns:p14="http://schemas.microsoft.com/office/powerpoint/2010/main" val="24836884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E9B4-48DE-6B70-C244-7C9D11DFB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GIT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6804C-DE0D-239F-7A60-D6BDAA72F5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i="1" dirty="0"/>
              <a:t>commit</a:t>
            </a:r>
            <a:r>
              <a:rPr lang="en-US" sz="2800" dirty="0"/>
              <a:t> (frequently) the working copy to the local repository.</a:t>
            </a:r>
          </a:p>
          <a:p>
            <a:r>
              <a:rPr lang="en-US" sz="2800" i="1" dirty="0"/>
              <a:t>push</a:t>
            </a:r>
            <a:r>
              <a:rPr lang="en-US" sz="2800" dirty="0"/>
              <a:t> significant changes from the local repository to the remote repository.</a:t>
            </a:r>
          </a:p>
          <a:p>
            <a:r>
              <a:rPr lang="en-US" sz="2800" i="1" dirty="0"/>
              <a:t>pull</a:t>
            </a:r>
            <a:r>
              <a:rPr lang="en-US" sz="2800" dirty="0"/>
              <a:t> from remote to local, which includes a merge operation on the working copy.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4B3A2-37F0-A087-32C4-223C62439DC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289" y="4031697"/>
            <a:ext cx="7183041" cy="223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3369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9C3C-A638-A5D0-5A31-6AB7FF675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8B136-0099-C4D9-05C8-3F20B9A12F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Teamwork</a:t>
            </a:r>
          </a:p>
          <a:p>
            <a:r>
              <a:rPr lang="en-GB" dirty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52905786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3C38D-C852-8406-B024-F3B752EAE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BlueJ's</a:t>
            </a:r>
            <a:r>
              <a:rPr lang="en-US" dirty="0"/>
              <a:t> Teamwork controls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FCB84DD-C615-6720-9C31-CACCEE8B38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5" b="7816"/>
          <a:stretch/>
        </p:blipFill>
        <p:spPr>
          <a:xfrm>
            <a:off x="5003190" y="2060848"/>
            <a:ext cx="2185620" cy="423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1682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3C38D-C852-8406-B024-F3B752EAE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BlueJ's</a:t>
            </a:r>
            <a:r>
              <a:rPr lang="en-US" dirty="0"/>
              <a:t> Commit/Push dialog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6FEDDC8-2E00-32F5-1324-053AF49641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4147" r="8333" b="7378"/>
          <a:stretch/>
        </p:blipFill>
        <p:spPr>
          <a:xfrm>
            <a:off x="4295800" y="1853932"/>
            <a:ext cx="3600400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11621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2BB32-460D-CC00-DEC5-291FAC087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00F9C-343E-5BC6-D31B-C9B2DE3F6E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Teamworking is the norm in software development projects.</a:t>
            </a:r>
          </a:p>
          <a:p>
            <a:r>
              <a:rPr lang="en-US" dirty="0"/>
              <a:t>Pair programming is a good first step to collaborative programming.</a:t>
            </a:r>
          </a:p>
          <a:p>
            <a:r>
              <a:rPr lang="en-US" dirty="0"/>
              <a:t>Teamwork needs technical support to be effective.</a:t>
            </a:r>
          </a:p>
        </p:txBody>
      </p:sp>
    </p:spTree>
    <p:extLst>
      <p:ext uri="{BB962C8B-B14F-4D97-AF65-F5344CB8AC3E}">
        <p14:creationId xmlns:p14="http://schemas.microsoft.com/office/powerpoint/2010/main" val="167030785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F48BA-183D-499F-2768-557CF1636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A1F10-2AC0-EB6C-BC22-38CA263F8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Version control systems support a central primary repository and separate, local working copies.</a:t>
            </a:r>
          </a:p>
          <a:p>
            <a:r>
              <a:rPr lang="en-US" dirty="0"/>
              <a:t>They support conflict detection and resolution.</a:t>
            </a:r>
          </a:p>
          <a:p>
            <a:r>
              <a:rPr lang="en-US" dirty="0"/>
              <a:t>BlueJ supports the GIT VCS.</a:t>
            </a:r>
          </a:p>
        </p:txBody>
      </p:sp>
    </p:spTree>
    <p:extLst>
      <p:ext uri="{BB962C8B-B14F-4D97-AF65-F5344CB8AC3E}">
        <p14:creationId xmlns:p14="http://schemas.microsoft.com/office/powerpoint/2010/main" val="125169473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1D9F-02DD-FE47-855D-013A00855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to work in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08106-2B88-2B2D-B280-85C87D3C2E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Programming sometimes requires deep individual intellectual work.</a:t>
            </a:r>
          </a:p>
          <a:p>
            <a:pPr lvl="1"/>
            <a:r>
              <a:rPr lang="en-US" dirty="0"/>
              <a:t>But this is only a small part of the process of writing software.</a:t>
            </a:r>
          </a:p>
          <a:p>
            <a:r>
              <a:rPr lang="en-US" dirty="0"/>
              <a:t>Working as part of a team is the norm.</a:t>
            </a:r>
          </a:p>
          <a:p>
            <a:r>
              <a:rPr lang="en-US" dirty="0"/>
              <a:t>Programming, at a professional level, is a people-centered, social activity.</a:t>
            </a:r>
          </a:p>
        </p:txBody>
      </p:sp>
    </p:spTree>
    <p:extLst>
      <p:ext uri="{BB962C8B-B14F-4D97-AF65-F5344CB8AC3E}">
        <p14:creationId xmlns:p14="http://schemas.microsoft.com/office/powerpoint/2010/main" val="385574438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2E45D-4E2E-DB27-5C1B-F68F856B0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8E6D-C737-30D4-FE30-39E8F944C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way of two people working together on a single piece of software.</a:t>
            </a:r>
          </a:p>
          <a:p>
            <a:r>
              <a:rPr lang="en-US" dirty="0"/>
              <a:t>Part of the </a:t>
            </a:r>
            <a:r>
              <a:rPr lang="en-US" i="1" dirty="0"/>
              <a:t>extreme programming </a:t>
            </a:r>
            <a:r>
              <a:rPr lang="en-US" dirty="0"/>
              <a:t>methodology, developed by Kent Beck.</a:t>
            </a:r>
          </a:p>
          <a:p>
            <a:r>
              <a:rPr lang="en-US" dirty="0"/>
              <a:t>Two people work together, but they use only one machine.</a:t>
            </a:r>
          </a:p>
        </p:txBody>
      </p:sp>
    </p:spTree>
    <p:extLst>
      <p:ext uri="{BB962C8B-B14F-4D97-AF65-F5344CB8AC3E}">
        <p14:creationId xmlns:p14="http://schemas.microsoft.com/office/powerpoint/2010/main" val="130183578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3F2ED-D7FB-ED23-2AE7-3AC2C42EB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8677C-9D4F-0C14-8118-6864CB20BC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One person is the </a:t>
            </a:r>
            <a:r>
              <a:rPr lang="en-US" sz="3600" i="1" dirty="0"/>
              <a:t>driver</a:t>
            </a:r>
            <a:r>
              <a:rPr lang="en-US" sz="3600" dirty="0"/>
              <a:t>, the other is the </a:t>
            </a:r>
            <a:r>
              <a:rPr lang="en-US" sz="3600" i="1" dirty="0"/>
              <a:t>navigator</a:t>
            </a:r>
            <a:r>
              <a:rPr lang="en-US" sz="3600" dirty="0"/>
              <a:t>.</a:t>
            </a:r>
          </a:p>
          <a:p>
            <a:r>
              <a:rPr lang="en-US" sz="3600" dirty="0"/>
              <a:t>The driver has the keyboard and does the typing.</a:t>
            </a:r>
          </a:p>
          <a:p>
            <a:r>
              <a:rPr lang="en-US" sz="3600" dirty="0"/>
              <a:t>The navigator looks at the same screen, thinks and plans and analyses.</a:t>
            </a:r>
          </a:p>
          <a:p>
            <a:r>
              <a:rPr lang="en-US" sz="3600" dirty="0"/>
              <a:t>Both are in conversation about the next steps, what to write, how to proceed.</a:t>
            </a:r>
          </a:p>
          <a:p>
            <a:r>
              <a:rPr lang="en-US" sz="3600" dirty="0"/>
              <a:t>The two swap places regularly.</a:t>
            </a:r>
          </a:p>
          <a:p>
            <a:r>
              <a:rPr lang="en-US" sz="3600" dirty="0"/>
              <a:t>Both work jointly on the same problem.</a:t>
            </a:r>
          </a:p>
        </p:txBody>
      </p:sp>
    </p:spTree>
    <p:extLst>
      <p:ext uri="{BB962C8B-B14F-4D97-AF65-F5344CB8AC3E}">
        <p14:creationId xmlns:p14="http://schemas.microsoft.com/office/powerpoint/2010/main" val="335864909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741EB-8E13-F936-8BC0-0DC910EF1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0490F-889E-0C38-54F4-2E7ED8F61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This way of working leads to better quality code than would be developed by a single programmer.</a:t>
            </a:r>
          </a:p>
          <a:p>
            <a:r>
              <a:rPr lang="en-US" dirty="0"/>
              <a:t>The narrative process reduces misconceptions. </a:t>
            </a:r>
          </a:p>
          <a:p>
            <a:r>
              <a:rPr lang="en-US" dirty="0"/>
              <a:t>Errors are spotted more quickly during initial coding.</a:t>
            </a:r>
          </a:p>
          <a:p>
            <a:r>
              <a:rPr lang="en-US" dirty="0"/>
              <a:t>Debugging and bug fix times are reduced.</a:t>
            </a:r>
          </a:p>
        </p:txBody>
      </p:sp>
    </p:spTree>
    <p:extLst>
      <p:ext uri="{BB962C8B-B14F-4D97-AF65-F5344CB8AC3E}">
        <p14:creationId xmlns:p14="http://schemas.microsoft.com/office/powerpoint/2010/main" val="36035656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DDA6-F8B5-A36E-96E8-8723FCEE5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Teamwork: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9B52C-5D2A-2A78-1BB0-A8A308381A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How can I develop and test my code when another programmer may need to make changes to the same file?</a:t>
            </a:r>
          </a:p>
          <a:p>
            <a:r>
              <a:rPr lang="en-US" sz="3600" dirty="0"/>
              <a:t>What if I need to test, but another programmer is in the middle of some work, and the system cannot be compiled?</a:t>
            </a:r>
          </a:p>
          <a:p>
            <a:r>
              <a:rPr lang="en-US" sz="3600" dirty="0"/>
              <a:t>What if we need to change the same class, and we interfere with each other's edits?</a:t>
            </a:r>
          </a:p>
        </p:txBody>
      </p:sp>
    </p:spTree>
    <p:extLst>
      <p:ext uri="{BB962C8B-B14F-4D97-AF65-F5344CB8AC3E}">
        <p14:creationId xmlns:p14="http://schemas.microsoft.com/office/powerpoint/2010/main" val="377854504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E92B0-BBA9-BED5-2600-F92214A4C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Ad-hoc solutions don't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4E389-1D38-44EC-C26D-DF019C506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Working on separate copies and editing independently often leads to incompatibilities.</a:t>
            </a:r>
          </a:p>
          <a:p>
            <a:r>
              <a:rPr lang="en-US" dirty="0"/>
              <a:t>Working on a single, shared copy means there is a risk of work being overwritten, and incomplete changes holding up development and testing.</a:t>
            </a:r>
          </a:p>
        </p:txBody>
      </p:sp>
    </p:spTree>
    <p:extLst>
      <p:ext uri="{BB962C8B-B14F-4D97-AF65-F5344CB8AC3E}">
        <p14:creationId xmlns:p14="http://schemas.microsoft.com/office/powerpoint/2010/main" val="414823067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A4CBC-58CA-8E01-6CD4-0216911FF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space with local copies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18924-FB29-E757-906C-2CEBB6060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7670" y="1931087"/>
            <a:ext cx="6364474" cy="4344937"/>
          </a:xfrm>
        </p:spPr>
        <p:txBody>
          <a:bodyPr>
            <a:normAutofit/>
          </a:bodyPr>
          <a:lstStyle/>
          <a:p>
            <a:r>
              <a:rPr lang="en-US" dirty="0"/>
              <a:t>Combines the two previous ideas.</a:t>
            </a:r>
          </a:p>
          <a:p>
            <a:r>
              <a:rPr lang="en-US" dirty="0"/>
              <a:t>Can be made to work</a:t>
            </a:r>
            <a:br>
              <a:rPr lang="en-US" dirty="0"/>
            </a:br>
            <a:r>
              <a:rPr lang="en-US" dirty="0"/>
              <a:t>but requires supporting technology: a </a:t>
            </a:r>
            <a:r>
              <a:rPr lang="en-US" i="1" dirty="0"/>
              <a:t>version-control system </a:t>
            </a:r>
            <a:r>
              <a:rPr lang="en-US" dirty="0"/>
              <a:t>(VCS).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DA1AD5-1CC3-6265-36A5-3FBFBEB724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506" y="2784492"/>
            <a:ext cx="4330824" cy="264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950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heme5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Theme5" id="{7463D3D9-3C38-F340-8013-6B5B2B69D8C7}" vid="{80E05BFF-A530-C346-91A6-F798A848294F}"/>
    </a:ext>
  </a:extLst>
</a:theme>
</file>

<file path=ppt/theme/theme2.xml><?xml version="1.0" encoding="utf-8"?>
<a:theme xmlns:a="http://schemas.openxmlformats.org/drawingml/2006/main" name="1_OFWJ-7e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WJ-7e" id="{7DC09FEA-DA55-6A45-B872-CEBA92787FA5}" vid="{28F90C76-D640-CC45-9D44-CE7079CB9D4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51a9fa56-3f32-449a-a721-3e3f49aa5e9a}" enabled="0" method="" siteId="{51a9fa56-3f32-449a-a721-3e3f49aa5e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OFWJ-7e</Template>
  <TotalTime>910</TotalTime>
  <Words>741</Words>
  <Application>Microsoft Macintosh PowerPoint</Application>
  <PresentationFormat>Widescreen</PresentationFormat>
  <Paragraphs>80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Times</vt:lpstr>
      <vt:lpstr>Times Roman</vt:lpstr>
      <vt:lpstr>Trebuchet MS</vt:lpstr>
      <vt:lpstr>Tw Cen MT</vt:lpstr>
      <vt:lpstr>Verdana</vt:lpstr>
      <vt:lpstr>Theme5</vt:lpstr>
      <vt:lpstr>1_OFWJ-7e</vt:lpstr>
      <vt:lpstr>Teamwork</vt:lpstr>
      <vt:lpstr>Overview</vt:lpstr>
      <vt:lpstr>The need to work in teams</vt:lpstr>
      <vt:lpstr>Pair programming</vt:lpstr>
      <vt:lpstr>Pair programming</vt:lpstr>
      <vt:lpstr>Pair programming</vt:lpstr>
      <vt:lpstr>Teamwork: the problem</vt:lpstr>
      <vt:lpstr>Ad-hoc solutions don't work</vt:lpstr>
      <vt:lpstr>Shared space with local copies</vt:lpstr>
      <vt:lpstr>Terminology</vt:lpstr>
      <vt:lpstr>Terminology</vt:lpstr>
      <vt:lpstr>Terminology</vt:lpstr>
      <vt:lpstr>Software development: solo</vt:lpstr>
      <vt:lpstr>Software development: team</vt:lpstr>
      <vt:lpstr>Updates and Commits</vt:lpstr>
      <vt:lpstr>Conflicts</vt:lpstr>
      <vt:lpstr>Software development: team</vt:lpstr>
      <vt:lpstr>Teamwork in BlueJ</vt:lpstr>
      <vt:lpstr>The GIT model</vt:lpstr>
      <vt:lpstr>BlueJ's Teamwork controls</vt:lpstr>
      <vt:lpstr>BlueJ's Commit/Push dialog</vt:lpstr>
      <vt:lpstr>Review</vt:lpstr>
      <vt:lpstr>Review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Objects First With Java - Chapter 1</dc:title>
  <dc:subject/>
  <dc:creator>David J. Barnes, Michael Kölling</dc:creator>
  <cp:keywords/>
  <dc:description>Copyright © David J. Barnes, Michael Kölling</dc:description>
  <cp:lastModifiedBy>David Barnes</cp:lastModifiedBy>
  <cp:revision>90</cp:revision>
  <dcterms:created xsi:type="dcterms:W3CDTF">2002-02-07T19:56:09Z</dcterms:created>
  <dcterms:modified xsi:type="dcterms:W3CDTF">2025-03-11T10:04:16Z</dcterms:modified>
  <cp:category/>
</cp:coreProperties>
</file>

<file path=docProps/thumbnail.jpeg>
</file>